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5" r:id="rId2"/>
    <p:sldId id="296" r:id="rId3"/>
    <p:sldId id="299" r:id="rId4"/>
    <p:sldId id="256" r:id="rId5"/>
    <p:sldId id="257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00" r:id="rId32"/>
    <p:sldId id="288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e Rogo" initials="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EED59-97F0-44D5-AB11-3877C4EA7BD1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0AB0-55D8-4F85-9403-2EE31FF5C01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0AB0-55D8-4F85-9403-2EE31FF5C01B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A064DE9-D36B-4EAA-A82D-6E38C39DC4E5}" type="datetimeFigureOut">
              <a:rPr lang="en-CA" smtClean="0"/>
              <a:pPr/>
              <a:t>2019-01-05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DA286-86FF-4838-BA64-82586626226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idx="1"/>
          </p:nvPr>
        </p:nvSpPr>
        <p:spPr>
          <a:xfrm>
            <a:off x="611560" y="2276872"/>
            <a:ext cx="7620000" cy="2520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600" dirty="0" smtClean="0">
                <a:sym typeface="Times New Roman"/>
              </a:rPr>
              <a:t>The </a:t>
            </a:r>
            <a:r>
              <a:rPr lang="en-US" sz="1600" dirty="0" err="1" smtClean="0">
                <a:sym typeface="Times New Roman"/>
              </a:rPr>
              <a:t>AIHTSagamIMK</a:t>
            </a:r>
            <a:r>
              <a:rPr lang="en-US" sz="1600" dirty="0" smtClean="0">
                <a:sym typeface="Times New Roman"/>
              </a:rPr>
              <a:t> HUB launched a Continuing Medical Education(CME) and Continuing Professional Development (CPD) Centre for Excellence(CE).</a:t>
            </a:r>
          </a:p>
          <a:p>
            <a:pPr marL="0" lvl="0" indent="0" algn="just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sz="1600" dirty="0" smtClean="0">
              <a:sym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600" dirty="0" smtClean="0">
                <a:sym typeface="Times New Roman"/>
              </a:rPr>
              <a:t>The </a:t>
            </a:r>
            <a:r>
              <a:rPr lang="en-US" sz="1600" dirty="0" err="1" smtClean="0">
                <a:sym typeface="Times New Roman"/>
              </a:rPr>
              <a:t>AIHTSagamHUB</a:t>
            </a:r>
            <a:r>
              <a:rPr lang="en-US" sz="1600" dirty="0" smtClean="0">
                <a:sym typeface="Times New Roman"/>
              </a:rPr>
              <a:t> CME/CPD/CE in partnership/collaboration with the Kenya Medical Professional and Dentists Board, and McMaster University/</a:t>
            </a:r>
            <a:r>
              <a:rPr lang="en-US" sz="1600" dirty="0" err="1" smtClean="0">
                <a:sym typeface="Times New Roman"/>
              </a:rPr>
              <a:t>Machealth</a:t>
            </a:r>
            <a:r>
              <a:rPr lang="en-US" sz="1600" dirty="0" smtClean="0">
                <a:sym typeface="Times New Roman"/>
              </a:rPr>
              <a:t> Division of eLearning Innovations, offers multiple learning opportunities to health care providers across the African region. </a:t>
            </a:r>
          </a:p>
          <a:p>
            <a:pPr marL="0" lvl="0" indent="0" algn="just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sz="1600" dirty="0" smtClean="0">
              <a:sym typeface="Times New Roman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1600" dirty="0" smtClean="0">
                <a:sym typeface="Times New Roman"/>
              </a:rPr>
              <a:t>The AIHT </a:t>
            </a:r>
            <a:r>
              <a:rPr lang="en-US" sz="1600" dirty="0" err="1" smtClean="0">
                <a:sym typeface="Times New Roman"/>
              </a:rPr>
              <a:t>Sagam</a:t>
            </a:r>
            <a:r>
              <a:rPr lang="en-US" sz="1600" dirty="0" smtClean="0">
                <a:sym typeface="Times New Roman"/>
              </a:rPr>
              <a:t> IMK CME/CPD CE programs will support best practices in delivery of health services in a patient-centered environment</a:t>
            </a:r>
            <a:r>
              <a:rPr sz="1600" dirty="0" smtClean="0">
                <a:uFill>
                  <a:solidFill/>
                </a:uFill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uFill>
                <a:solidFill/>
              </a:u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312368" cy="159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241739"/>
            <a:ext cx="2232248" cy="161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229200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8680"/>
            <a:ext cx="25710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769" t="7412"/>
          <a:stretch>
            <a:fillRect/>
          </a:stretch>
        </p:blipFill>
        <p:spPr bwMode="auto">
          <a:xfrm>
            <a:off x="179513" y="620688"/>
            <a:ext cx="2376264" cy="8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5536" y="0"/>
            <a:ext cx="75608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6 – Upon confirmation you will be redirected back to the AIHT McMaster CPD private group environment 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9" y="1196752"/>
            <a:ext cx="88482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6876256" y="548680"/>
            <a:ext cx="86409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5536" y="0"/>
            <a:ext cx="75608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7– Please now register for the AIHT </a:t>
            </a:r>
            <a:r>
              <a:rPr lang="en-CA" dirty="0" err="1" smtClean="0"/>
              <a:t>Machealth</a:t>
            </a:r>
            <a:r>
              <a:rPr lang="en-CA" dirty="0" smtClean="0"/>
              <a:t> courses (this will only need to be done once for security)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9" y="1196752"/>
            <a:ext cx="88482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7596336" y="692696"/>
            <a:ext cx="504056" cy="388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38" y="1196752"/>
            <a:ext cx="84771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5536" y="0"/>
            <a:ext cx="75608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8 – Please complete the registration information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60032" y="836712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00115"/>
            <a:ext cx="8144511" cy="502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5536" y="0"/>
            <a:ext cx="7848872" cy="1196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9– </a:t>
            </a:r>
            <a:r>
              <a:rPr lang="en-CA" sz="1600" dirty="0" smtClean="0">
                <a:latin typeface="Calibri" pitchFamily="34" charset="0"/>
              </a:rPr>
              <a:t>Please return to your email to complete the final step to your </a:t>
            </a:r>
            <a:r>
              <a:rPr lang="en-CA" sz="1600" dirty="0" err="1" smtClean="0">
                <a:latin typeface="Calibri" pitchFamily="34" charset="0"/>
              </a:rPr>
              <a:t>machealth</a:t>
            </a:r>
            <a:r>
              <a:rPr lang="en-CA" sz="1600" dirty="0" smtClean="0">
                <a:latin typeface="Calibri" pitchFamily="34" charset="0"/>
              </a:rPr>
              <a:t> registration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908720"/>
            <a:ext cx="64807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46" y="1268760"/>
            <a:ext cx="790054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95536" y="0"/>
            <a:ext cx="75608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10 – Please finalize your </a:t>
            </a:r>
            <a:r>
              <a:rPr lang="en-CA" dirty="0" err="1" smtClean="0"/>
              <a:t>machealth</a:t>
            </a:r>
            <a:r>
              <a:rPr lang="en-CA" dirty="0" smtClean="0"/>
              <a:t> registration by selecting REGISTER NOW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12160" y="908720"/>
            <a:ext cx="936104" cy="44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5051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0"/>
            <a:ext cx="85324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11 – </a:t>
            </a:r>
            <a:r>
              <a:rPr lang="en-CA" sz="1600" dirty="0" smtClean="0">
                <a:latin typeface="Calibri" pitchFamily="34" charset="0"/>
              </a:rPr>
              <a:t>You will be returned to the Sign in area – Please do not select sign in – rather return to your personal email inbox for </a:t>
            </a:r>
            <a:r>
              <a:rPr lang="en-CA" sz="1600" dirty="0" err="1" smtClean="0">
                <a:latin typeface="Calibri" pitchFamily="34" charset="0"/>
              </a:rPr>
              <a:t>machealth</a:t>
            </a:r>
            <a:r>
              <a:rPr lang="en-CA" sz="1600" dirty="0" smtClean="0">
                <a:latin typeface="Calibri" pitchFamily="34" charset="0"/>
              </a:rPr>
              <a:t> registration completion</a:t>
            </a:r>
            <a:endParaRPr lang="en-CA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2667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0"/>
            <a:ext cx="85324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12 – </a:t>
            </a:r>
            <a:r>
              <a:rPr lang="en-CA" sz="1600" dirty="0" smtClean="0">
                <a:latin typeface="Calibri" pitchFamily="34" charset="0"/>
              </a:rPr>
              <a:t>Please follow the link sent to your personal email inbox for </a:t>
            </a:r>
            <a:r>
              <a:rPr lang="en-CA" sz="1600" dirty="0" err="1" smtClean="0">
                <a:latin typeface="Calibri" pitchFamily="34" charset="0"/>
              </a:rPr>
              <a:t>machealth</a:t>
            </a:r>
            <a:r>
              <a:rPr lang="en-CA" sz="1600" dirty="0" smtClean="0">
                <a:latin typeface="Calibri" pitchFamily="34" charset="0"/>
              </a:rPr>
              <a:t> registration completion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 flipH="1">
            <a:off x="5148064" y="476672"/>
            <a:ext cx="1224136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2563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0"/>
            <a:ext cx="85324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10 </a:t>
            </a:r>
            <a:r>
              <a:rPr lang="en-CA" sz="1600" dirty="0" smtClean="0">
                <a:latin typeface="Calibri" pitchFamily="34" charset="0"/>
              </a:rPr>
              <a:t>– Please complete, along with your personal password, to  finalize the </a:t>
            </a:r>
            <a:r>
              <a:rPr lang="en-CA" sz="1600" dirty="0" err="1" smtClean="0">
                <a:latin typeface="Calibri" pitchFamily="34" charset="0"/>
              </a:rPr>
              <a:t>machealth</a:t>
            </a:r>
            <a:r>
              <a:rPr lang="en-CA" sz="1600" dirty="0" smtClean="0">
                <a:latin typeface="Calibri" pitchFamily="34" charset="0"/>
              </a:rPr>
              <a:t> registration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16016" y="836712"/>
            <a:ext cx="0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44844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0"/>
            <a:ext cx="85324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11 -  </a:t>
            </a:r>
            <a:r>
              <a:rPr lang="en-CA" sz="1600" dirty="0" smtClean="0">
                <a:latin typeface="Calibri" pitchFamily="34" charset="0"/>
              </a:rPr>
              <a:t>Once you enter all the information and agree to the terms and conditions your will be brought to this page 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32040" y="836712"/>
            <a:ext cx="129614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13205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67544" y="0"/>
            <a:ext cx="8136904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12 – </a:t>
            </a:r>
            <a:r>
              <a:rPr lang="en-CA" sz="1600" dirty="0" smtClean="0">
                <a:latin typeface="Calibri" pitchFamily="34" charset="0"/>
              </a:rPr>
              <a:t>You now have access to all the courses which are localized. Please note that many additional localized courses will be continuously added</a:t>
            </a:r>
            <a:endParaRPr lang="en-CA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883775"/>
          </a:xfrm>
        </p:spPr>
        <p:txBody>
          <a:bodyPr>
            <a:normAutofit/>
          </a:bodyPr>
          <a:lstStyle/>
          <a:p>
            <a:pPr lvl="0" hangingPunct="0">
              <a:buNone/>
            </a:pPr>
            <a:endParaRPr lang="en-CA" sz="1600" dirty="0" smtClean="0"/>
          </a:p>
          <a:p>
            <a:pPr lvl="0" hangingPunct="0"/>
            <a:r>
              <a:rPr lang="en-CA" sz="1600" dirty="0" smtClean="0"/>
              <a:t>24/7 real-time access to healthcare providers across the African region regardless of remoteness.</a:t>
            </a:r>
          </a:p>
          <a:p>
            <a:pPr lvl="0" hangingPunct="0"/>
            <a:endParaRPr lang="en-CA" sz="1600" dirty="0" smtClean="0"/>
          </a:p>
          <a:p>
            <a:pPr lvl="0" hangingPunct="0"/>
            <a:r>
              <a:rPr lang="en-CA" sz="1600" dirty="0" smtClean="0"/>
              <a:t>Programs embrace a competency-based approach for personal advancements and growth.</a:t>
            </a:r>
          </a:p>
          <a:p>
            <a:pPr lvl="0" hangingPunct="0"/>
            <a:endParaRPr lang="en-CA" sz="1600" dirty="0" smtClean="0"/>
          </a:p>
          <a:p>
            <a:r>
              <a:rPr lang="en-CA" sz="1600" dirty="0" smtClean="0"/>
              <a:t>Further extends developments of local resource capacities for self-efficacy, empowerment of internal resources.</a:t>
            </a:r>
          </a:p>
          <a:p>
            <a:pPr>
              <a:buNone/>
            </a:pPr>
            <a:endParaRPr lang="en-CA" sz="2000" dirty="0" smtClean="0">
              <a:latin typeface="Calibri" pitchFamily="34" charset="0"/>
            </a:endParaRPr>
          </a:p>
          <a:p>
            <a:pPr>
              <a:buNone/>
            </a:pPr>
            <a:endParaRPr lang="en-CA" sz="20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err="1" smtClean="0"/>
              <a:t>AIHTSagam</a:t>
            </a:r>
            <a:r>
              <a:rPr lang="en-CA" sz="2000" dirty="0" smtClean="0"/>
              <a:t> HUB powered by IMIENS Intelligent Medical Systems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1816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0" y="0"/>
            <a:ext cx="8532440" cy="9087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1200" dirty="0" smtClean="0"/>
          </a:p>
          <a:p>
            <a:pPr algn="ctr"/>
            <a:r>
              <a:rPr lang="en-CA" sz="1200" dirty="0" smtClean="0"/>
              <a:t>Step 13 </a:t>
            </a:r>
          </a:p>
          <a:p>
            <a:pPr algn="ctr"/>
            <a:r>
              <a:rPr lang="en-CA" sz="1200" dirty="0" smtClean="0"/>
              <a:t>You are welcome to explore all </a:t>
            </a:r>
            <a:r>
              <a:rPr lang="en-CA" sz="1200" dirty="0" err="1" smtClean="0"/>
              <a:t>Machealth</a:t>
            </a:r>
            <a:r>
              <a:rPr lang="en-CA" sz="1200" dirty="0" smtClean="0"/>
              <a:t>  	programs. To qualify for accreditation with the KMPDB you must be registered and complete all requirements as required by the AIHT/</a:t>
            </a:r>
            <a:r>
              <a:rPr lang="en-CA" sz="1200" dirty="0" err="1" smtClean="0"/>
              <a:t>Macheatlh</a:t>
            </a:r>
            <a:r>
              <a:rPr lang="en-CA" sz="1200" dirty="0" smtClean="0"/>
              <a:t> HUB</a:t>
            </a:r>
          </a:p>
          <a:p>
            <a:pPr algn="ctr"/>
            <a:r>
              <a:rPr lang="en-CA" sz="1200" dirty="0" smtClean="0"/>
              <a:t>. 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491880" y="404664"/>
            <a:ext cx="136815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059832" y="404664"/>
            <a:ext cx="3168352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0"/>
            <a:ext cx="233499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20688"/>
            <a:ext cx="6984776" cy="5112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PART TWO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We will take you through an example of one of</a:t>
            </a:r>
          </a:p>
          <a:p>
            <a:pPr algn="ctr"/>
            <a:r>
              <a:rPr lang="en-CA" dirty="0" smtClean="0"/>
              <a:t>The  AIHT/</a:t>
            </a:r>
            <a:r>
              <a:rPr lang="en-CA" dirty="0" err="1" smtClean="0"/>
              <a:t>Machealth</a:t>
            </a:r>
            <a:r>
              <a:rPr lang="en-CA" dirty="0" smtClean="0"/>
              <a:t> localized courses.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For this purpose we will select:</a:t>
            </a:r>
          </a:p>
          <a:p>
            <a:pPr algn="ctr"/>
            <a:endParaRPr lang="en-CA" dirty="0"/>
          </a:p>
          <a:p>
            <a:pPr algn="ctr"/>
            <a:r>
              <a:rPr lang="en-CA" dirty="0" smtClean="0"/>
              <a:t>AIHT Version – Diagnostic Imaging Quality and Safety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156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19672" y="0"/>
            <a:ext cx="6408712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1 – </a:t>
            </a:r>
            <a:r>
              <a:rPr lang="en-CA" sz="1600" dirty="0" smtClean="0">
                <a:latin typeface="Calibri" pitchFamily="34" charset="0"/>
              </a:rPr>
              <a:t>Once you select the course you will be redirected within 5 seconds to the portal to select Start this Course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79912" y="908720"/>
            <a:ext cx="302433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985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68" y="1700808"/>
            <a:ext cx="8063456" cy="45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883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31182" cy="48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67744" y="0"/>
            <a:ext cx="5040560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2 – </a:t>
            </a:r>
            <a:r>
              <a:rPr lang="en-CA" sz="1600" dirty="0" smtClean="0">
                <a:latin typeface="Calibri" pitchFamily="34" charset="0"/>
              </a:rPr>
              <a:t>Once you have completed the modules please complete the Post Module Quiz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3" idx="5"/>
          </p:cNvCxnSpPr>
          <p:nvPr/>
        </p:nvCxnSpPr>
        <p:spPr>
          <a:xfrm flipH="1">
            <a:off x="5724128" y="898566"/>
            <a:ext cx="846003" cy="1306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67744" y="0"/>
            <a:ext cx="5040560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3 – </a:t>
            </a:r>
            <a:r>
              <a:rPr lang="en-CA" sz="1600" dirty="0" smtClean="0">
                <a:latin typeface="Calibri" pitchFamily="34" charset="0"/>
              </a:rPr>
              <a:t>Please see the Case Studies available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04048" y="1052736"/>
            <a:ext cx="28803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75846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267744" y="0"/>
            <a:ext cx="5040560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4 – </a:t>
            </a:r>
            <a:r>
              <a:rPr lang="en-CA" sz="1600" dirty="0" smtClean="0">
                <a:latin typeface="Calibri" pitchFamily="34" charset="0"/>
              </a:rPr>
              <a:t>Please complete the course evaluation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3" idx="4"/>
          </p:cNvCxnSpPr>
          <p:nvPr/>
        </p:nvCxnSpPr>
        <p:spPr>
          <a:xfrm flipH="1">
            <a:off x="4572000" y="1052736"/>
            <a:ext cx="21602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7544" y="0"/>
            <a:ext cx="8496944" cy="1628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5 – </a:t>
            </a:r>
            <a:r>
              <a:rPr lang="en-CA" sz="1600" dirty="0" smtClean="0">
                <a:latin typeface="Calibri" pitchFamily="34" charset="0"/>
              </a:rPr>
              <a:t>Please return to the AIHT HUB by selecting any of the three buttons and download your certificate of participation and follow the AIHT instructions to log your credits</a:t>
            </a:r>
            <a:endParaRPr lang="en-CA" sz="1600" dirty="0">
              <a:latin typeface="Calibri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3339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987824" y="1628800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4"/>
          </p:cNvCxnSpPr>
          <p:nvPr/>
        </p:nvCxnSpPr>
        <p:spPr>
          <a:xfrm flipH="1">
            <a:off x="3059832" y="1628800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771800" y="1628800"/>
            <a:ext cx="23042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1800" dirty="0" smtClean="0">
              <a:latin typeface="Calibri" pitchFamily="34" charset="0"/>
            </a:endParaRPr>
          </a:p>
          <a:p>
            <a:pPr>
              <a:buNone/>
            </a:pPr>
            <a:endParaRPr lang="en-CA" sz="1600" dirty="0" smtClean="0"/>
          </a:p>
          <a:p>
            <a:pPr>
              <a:buFont typeface="Wingdings" pitchFamily="2" charset="2"/>
              <a:buChar char="ü"/>
            </a:pPr>
            <a:r>
              <a:rPr lang="en-CA" sz="1600" dirty="0" smtClean="0"/>
              <a:t> Kindly proceed to the next slide for steps to register to view locally developed and localised </a:t>
            </a:r>
            <a:r>
              <a:rPr lang="en-CA" sz="1600" dirty="0" err="1" smtClean="0"/>
              <a:t>AIHTSagam</a:t>
            </a:r>
            <a:r>
              <a:rPr lang="en-CA" sz="1600" dirty="0" smtClean="0"/>
              <a:t> HUB /</a:t>
            </a:r>
            <a:r>
              <a:rPr lang="en-CA" sz="1600" dirty="0" err="1" smtClean="0"/>
              <a:t>Machealth</a:t>
            </a:r>
            <a:r>
              <a:rPr lang="en-CA" sz="1600" dirty="0" smtClean="0"/>
              <a:t> programs.  </a:t>
            </a:r>
          </a:p>
          <a:p>
            <a:pPr>
              <a:buFont typeface="Wingdings" pitchFamily="2" charset="2"/>
              <a:buChar char="ü"/>
            </a:pPr>
            <a:endParaRPr lang="en-CA" sz="1600" dirty="0" smtClean="0"/>
          </a:p>
          <a:p>
            <a:pPr>
              <a:buFont typeface="Wingdings" pitchFamily="2" charset="2"/>
              <a:buChar char="ü"/>
            </a:pPr>
            <a:r>
              <a:rPr lang="en-CA" sz="1600" dirty="0" smtClean="0"/>
              <a:t>   Please note that you will find attached the McMaster University / </a:t>
            </a:r>
            <a:r>
              <a:rPr lang="en-CA" sz="1600" dirty="0" err="1" smtClean="0"/>
              <a:t>Machealth</a:t>
            </a:r>
            <a:r>
              <a:rPr lang="en-CA" sz="1600" dirty="0" smtClean="0"/>
              <a:t> /</a:t>
            </a:r>
            <a:r>
              <a:rPr lang="en-CA" sz="1600" dirty="0" err="1" smtClean="0"/>
              <a:t>AIHTSagam</a:t>
            </a:r>
            <a:r>
              <a:rPr lang="en-CA" sz="1600" dirty="0" smtClean="0"/>
              <a:t> CME/CPD Africa “Getting Started Guide” that you may find helpful.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err="1" smtClean="0"/>
              <a:t>AIHTSagam</a:t>
            </a:r>
            <a:r>
              <a:rPr lang="en-CA" sz="1800" dirty="0" smtClean="0"/>
              <a:t>/</a:t>
            </a:r>
            <a:r>
              <a:rPr lang="en-CA" sz="1800" dirty="0" err="1" smtClean="0"/>
              <a:t>Machealth</a:t>
            </a:r>
            <a:r>
              <a:rPr lang="en-CA" sz="1800" dirty="0" smtClean="0"/>
              <a:t> </a:t>
            </a:r>
            <a:r>
              <a:rPr lang="en-CA" sz="1800" dirty="0" smtClean="0"/>
              <a:t>CME/CPD Africa Programs - Registration Steps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64272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83768" y="0"/>
            <a:ext cx="5328592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6 – </a:t>
            </a:r>
            <a:r>
              <a:rPr lang="en-CA" sz="1600" dirty="0" smtClean="0">
                <a:latin typeface="Calibri" pitchFamily="34" charset="0"/>
              </a:rPr>
              <a:t>Please enter the AIHT HUB with your HUB  User ID and password 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220072" y="908720"/>
            <a:ext cx="72008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24936" cy="608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6156176" y="980728"/>
            <a:ext cx="1584176" cy="475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051720" y="0"/>
            <a:ext cx="5328592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7 – </a:t>
            </a:r>
            <a:r>
              <a:rPr lang="en-CA" sz="1600" dirty="0" smtClean="0">
                <a:latin typeface="Calibri" pitchFamily="34" charset="0"/>
              </a:rPr>
              <a:t>Now that you are at the AIHT HUB page, please View Certificates</a:t>
            </a:r>
            <a:endParaRPr lang="en-CA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8208912" cy="51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123728" y="0"/>
            <a:ext cx="5544616" cy="1196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latin typeface="Calibri" pitchFamily="34" charset="0"/>
              </a:rPr>
              <a:t>You will receive a Certificate that appears as follows: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32240" y="908720"/>
            <a:ext cx="72008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3"/>
            <a:ext cx="8357817" cy="476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83768" y="0"/>
            <a:ext cx="5328592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8 – </a:t>
            </a:r>
            <a:r>
              <a:rPr lang="en-CA" sz="1600" dirty="0" smtClean="0">
                <a:latin typeface="Calibri" pitchFamily="34" charset="0"/>
              </a:rPr>
              <a:t>Once you have uploaded your certificate please select the AIHT button to return to claim your points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59832" y="836712"/>
            <a:ext cx="38164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7741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83768" y="0"/>
            <a:ext cx="5328592" cy="10527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9 –</a:t>
            </a:r>
            <a:r>
              <a:rPr lang="en-CA" sz="1600" dirty="0" smtClean="0">
                <a:latin typeface="Calibri" pitchFamily="34" charset="0"/>
              </a:rPr>
              <a:t>Claim your points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44208" y="620688"/>
            <a:ext cx="1512168" cy="468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30084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7296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>
          <a:xfrm flipH="1">
            <a:off x="1475656" y="584684"/>
            <a:ext cx="1584176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59832" y="260648"/>
            <a:ext cx="460851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ysClr val="windowText" lastClr="000000"/>
                </a:solidFill>
              </a:rPr>
              <a:t>Step 1 - </a:t>
            </a:r>
            <a:r>
              <a:rPr lang="en-CA" sz="1600" dirty="0" smtClean="0">
                <a:solidFill>
                  <a:sysClr val="windowText" lastClr="000000"/>
                </a:solidFill>
                <a:latin typeface="Calibri" pitchFamily="34" charset="0"/>
              </a:rPr>
              <a:t>Please visit the HUB http://www.aihtsagamhub.com</a:t>
            </a:r>
            <a:endParaRPr lang="en-CA" sz="16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7296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835696" y="0"/>
            <a:ext cx="6696744" cy="9807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2 – </a:t>
            </a:r>
            <a:r>
              <a:rPr lang="en-CA" sz="1600" dirty="0" smtClean="0">
                <a:latin typeface="Calibri" pitchFamily="34" charset="0"/>
              </a:rPr>
              <a:t>Please register to create an account on the HUB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>
            <a:stCxn id="3" idx="4"/>
          </p:cNvCxnSpPr>
          <p:nvPr/>
        </p:nvCxnSpPr>
        <p:spPr>
          <a:xfrm>
            <a:off x="5184068" y="980728"/>
            <a:ext cx="18362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8246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03648" y="188640"/>
            <a:ext cx="7416824" cy="6206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3 – </a:t>
            </a:r>
            <a:r>
              <a:rPr lang="en-CA" sz="1600" dirty="0" smtClean="0">
                <a:latin typeface="Calibri" pitchFamily="34" charset="0"/>
              </a:rPr>
              <a:t>Please complete all information, including your specialty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076056" y="836712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79686"/>
            <a:ext cx="8208912" cy="60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83768" y="188640"/>
            <a:ext cx="6336704" cy="6206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3 A– </a:t>
            </a:r>
            <a:r>
              <a:rPr lang="en-CA" sz="1600" dirty="0" smtClean="0">
                <a:latin typeface="Calibri" pitchFamily="34" charset="0"/>
              </a:rPr>
              <a:t>Example of completed information – then please select the REGISTER button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80112" y="764704"/>
            <a:ext cx="936104" cy="5760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32072" cy="545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771800" y="0"/>
            <a:ext cx="4032448" cy="8367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4 – </a:t>
            </a:r>
            <a:r>
              <a:rPr lang="en-CA" sz="1600" dirty="0" smtClean="0">
                <a:latin typeface="Calibri" pitchFamily="34" charset="0"/>
              </a:rPr>
              <a:t>You will receive an email with instructions</a:t>
            </a:r>
            <a:endParaRPr lang="en-CA" sz="1600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372200" y="476672"/>
            <a:ext cx="360040" cy="1786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55776" y="0"/>
            <a:ext cx="5472608" cy="1196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Step 5– </a:t>
            </a:r>
            <a:r>
              <a:rPr lang="en-CA" sz="1600" dirty="0" smtClean="0">
                <a:latin typeface="Calibri" pitchFamily="34" charset="0"/>
              </a:rPr>
              <a:t>You will receive an email from the HUB – Please CONFIRM</a:t>
            </a:r>
            <a:endParaRPr lang="en-CA" sz="1600" dirty="0"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7706"/>
            <a:ext cx="7873804" cy="51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372200" y="980728"/>
            <a:ext cx="72008" cy="439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3339</TotalTime>
  <Words>634</Words>
  <Application>Microsoft Office PowerPoint</Application>
  <PresentationFormat>On-screen Show (4:3)</PresentationFormat>
  <Paragraphs>57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Slide 1</vt:lpstr>
      <vt:lpstr>AIHTSagam HUB powered by IMIENS Intelligent Medical Systems</vt:lpstr>
      <vt:lpstr> AIHTSagam/Machealth CME/CPD Africa Programs - Registration Steps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Rosa Kovalski</dc:creator>
  <cp:lastModifiedBy>Rosa Kovalski</cp:lastModifiedBy>
  <cp:revision>131</cp:revision>
  <dcterms:created xsi:type="dcterms:W3CDTF">2018-09-20T19:04:21Z</dcterms:created>
  <dcterms:modified xsi:type="dcterms:W3CDTF">2019-01-06T04:03:54Z</dcterms:modified>
</cp:coreProperties>
</file>